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7FF"/>
    <a:srgbClr val="FFCCFF"/>
    <a:srgbClr val="FF0066"/>
    <a:srgbClr val="FF00FF"/>
    <a:srgbClr val="00FFFF"/>
    <a:srgbClr val="FFFF66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47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49862" y="0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EF8D3-388F-40A8-8ECE-2E7CC987084E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0383" y="4715831"/>
            <a:ext cx="5436909" cy="446664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272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49862" y="9428272"/>
            <a:ext cx="2946275" cy="4966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EAAB3-299F-478D-869B-03486C9802A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9782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EAAB3-299F-478D-869B-03486C9802A7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0545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598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1404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0189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2341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52956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1660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00720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6770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5658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68121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6931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2B284-B072-4BE9-B107-E7F5E45062D8}" type="datetimeFigureOut">
              <a:rPr lang="th-TH" smtClean="0"/>
              <a:t>02/11/65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44EEC-8763-45FD-8898-B55D5753347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908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สี่เหลี่ยมผืนผ้ามุมมน 36"/>
          <p:cNvSpPr/>
          <p:nvPr/>
        </p:nvSpPr>
        <p:spPr>
          <a:xfrm>
            <a:off x="5220072" y="6171188"/>
            <a:ext cx="3923928" cy="642188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ysClr val="windowText" lastClr="000000"/>
              </a:solidFill>
            </a:endParaRPr>
          </a:p>
        </p:txBody>
      </p:sp>
      <p:sp>
        <p:nvSpPr>
          <p:cNvPr id="23" name="สี่เหลี่ยมผืนผ้ามุมมน 22"/>
          <p:cNvSpPr/>
          <p:nvPr/>
        </p:nvSpPr>
        <p:spPr>
          <a:xfrm>
            <a:off x="5482349" y="6144766"/>
            <a:ext cx="4058203" cy="668610"/>
          </a:xfrm>
          <a:prstGeom prst="roundRect">
            <a:avLst>
              <a:gd name="adj" fmla="val 14262"/>
            </a:avLst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th-TH" sz="1400" b="1" dirty="0" smtClean="0">
              <a:latin typeface="TH Fah kwang" pitchFamily="2" charset="-34"/>
              <a:cs typeface="TH Fah kwang" pitchFamily="2" charset="-34"/>
            </a:endParaRPr>
          </a:p>
          <a:p>
            <a:r>
              <a:rPr lang="th-TH" sz="1400" b="1" u="sng" dirty="0" smtClean="0">
                <a:latin typeface="TH Fah kwang" pitchFamily="2" charset="-34"/>
                <a:cs typeface="TH Fah kwang" pitchFamily="2" charset="-34"/>
              </a:rPr>
              <a:t>สอบถาม</a:t>
            </a:r>
            <a:r>
              <a:rPr lang="th-TH" sz="1400" b="1" u="sng" dirty="0">
                <a:latin typeface="TH Fah kwang" pitchFamily="2" charset="-34"/>
                <a:cs typeface="TH Fah kwang" pitchFamily="2" charset="-34"/>
              </a:rPr>
              <a:t>เพิ่มเติม </a:t>
            </a:r>
            <a:r>
              <a:rPr lang="th-TH" sz="1400" b="1" u="sng" dirty="0" smtClean="0">
                <a:latin typeface="TH Fah kwang" pitchFamily="2" charset="-34"/>
                <a:cs typeface="TH Fah kwang" pitchFamily="2" charset="-34"/>
              </a:rPr>
              <a:t>ติดต่อ  055-296-121    </a:t>
            </a:r>
            <a:endParaRPr lang="th-TH" sz="1400" b="1" u="sng" dirty="0">
              <a:latin typeface="TH Fah kwang" pitchFamily="2" charset="-34"/>
              <a:cs typeface="TH Fah kwang" pitchFamily="2" charset="-34"/>
            </a:endParaRPr>
          </a:p>
          <a:p>
            <a:r>
              <a:rPr lang="th-TH" sz="1400" b="1" dirty="0">
                <a:latin typeface="TH Fah kwang" pitchFamily="2" charset="-34"/>
                <a:cs typeface="TH Fah kwang" pitchFamily="2" charset="-34"/>
              </a:rPr>
              <a:t>กองคลัง </a:t>
            </a:r>
            <a:r>
              <a:rPr lang="th-TH" sz="1400" b="1" dirty="0" smtClean="0">
                <a:latin typeface="TH Fah kwang" pitchFamily="2" charset="-34"/>
                <a:cs typeface="TH Fah kwang" pitchFamily="2" charset="-34"/>
              </a:rPr>
              <a:t>งานจัดเก็บและพัฒนารายได้ </a:t>
            </a:r>
            <a:endParaRPr lang="th-TH" sz="1400" b="1" dirty="0">
              <a:latin typeface="TH Fah kwang" pitchFamily="2" charset="-34"/>
              <a:cs typeface="TH Fah kwang" pitchFamily="2" charset="-34"/>
            </a:endParaRPr>
          </a:p>
          <a:p>
            <a:pPr algn="ctr"/>
            <a:endParaRPr lang="th-TH" sz="1400" dirty="0">
              <a:latin typeface="TH Fah kwang" pitchFamily="2" charset="-34"/>
              <a:cs typeface="TH Fah kwang" pitchFamily="2" charset="-34"/>
            </a:endParaRPr>
          </a:p>
        </p:txBody>
      </p:sp>
      <p:sp>
        <p:nvSpPr>
          <p:cNvPr id="39" name="สี่เหลี่ยมผืนผ้ามุมมน 38"/>
          <p:cNvSpPr/>
          <p:nvPr/>
        </p:nvSpPr>
        <p:spPr>
          <a:xfrm>
            <a:off x="323528" y="1279355"/>
            <a:ext cx="4475136" cy="709485"/>
          </a:xfrm>
          <a:prstGeom prst="roundRect">
            <a:avLst>
              <a:gd name="adj" fmla="val 0"/>
            </a:avLst>
          </a:prstGeom>
          <a:solidFill>
            <a:srgbClr val="FFE7F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       ผู้เสียภาษี เจ้าของที่ดินหรือสิ่งปลูกสร้าง หรือผู้ครอบครอง</a:t>
            </a:r>
          </a:p>
          <a:p>
            <a:pPr algn="ctr"/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หรือทำประโยชน์ในที่ดินหรือสิ่งปลูกสร้างอันเป็นทรัพย์สินของรัฐ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สี่เหลี่ยมผืนผ้ามุมมน 27"/>
          <p:cNvSpPr/>
          <p:nvPr/>
        </p:nvSpPr>
        <p:spPr>
          <a:xfrm>
            <a:off x="1547664" y="116632"/>
            <a:ext cx="6696744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sz="40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Fah kwang" pitchFamily="2" charset="-34"/>
              <a:cs typeface="TH Fah kwang" pitchFamily="2" charset="-34"/>
            </a:endParaRPr>
          </a:p>
          <a:p>
            <a:pPr algn="ctr"/>
            <a:r>
              <a:rPr lang="th-TH" sz="36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itchFamily="2" charset="-34"/>
                <a:cs typeface="TH Fah kwang" pitchFamily="2" charset="-34"/>
              </a:rPr>
              <a:t>ประกาศองค์การบริหารส่วนตำบลไผ่ล้อม</a:t>
            </a:r>
          </a:p>
          <a:p>
            <a:pPr algn="ctr"/>
            <a:endParaRPr lang="th-TH" sz="4000" dirty="0">
              <a:solidFill>
                <a:sysClr val="windowText" lastClr="000000"/>
              </a:solidFill>
              <a:latin typeface="TH Fah kwang" pitchFamily="2" charset="-34"/>
              <a:cs typeface="TH Fah kwang" pitchFamily="2" charset="-34"/>
            </a:endParaRPr>
          </a:p>
        </p:txBody>
      </p:sp>
      <p:sp>
        <p:nvSpPr>
          <p:cNvPr id="25" name="สี่เหลี่ยมผืนผ้ามุมมน 24"/>
          <p:cNvSpPr/>
          <p:nvPr/>
        </p:nvSpPr>
        <p:spPr>
          <a:xfrm>
            <a:off x="0" y="764704"/>
            <a:ext cx="9144000" cy="432048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sz="2400" b="1" dirty="0" smtClean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24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เรื่อง การประชาสัมพันธ์ ภาษีที่ดินและสิ่งปลูกสร้างและภาษีป้าย ประจำปี 2566</a:t>
            </a:r>
            <a:endParaRPr lang="th-TH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dirty="0">
              <a:solidFill>
                <a:sysClr val="windowText" lastClr="000000"/>
              </a:solidFill>
            </a:endParaRPr>
          </a:p>
        </p:txBody>
      </p:sp>
      <p:sp>
        <p:nvSpPr>
          <p:cNvPr id="29" name="สี่เหลี่ยมผืนผ้ามุมมน 28"/>
          <p:cNvSpPr/>
          <p:nvPr/>
        </p:nvSpPr>
        <p:spPr>
          <a:xfrm>
            <a:off x="5865888" y="1463210"/>
            <a:ext cx="2882576" cy="453622"/>
          </a:xfrm>
          <a:prstGeom prst="roundRect">
            <a:avLst>
              <a:gd name="adj" fmla="val 0"/>
            </a:avLst>
          </a:prstGeom>
          <a:solidFill>
            <a:srgbClr val="FFE7FF"/>
          </a:solidFill>
          <a:ln>
            <a:solidFill>
              <a:srgbClr val="FFE7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ผู้เสียภาษี เจ้าของหรือผู้ครอบครองป้าย</a:t>
            </a:r>
            <a:endParaRPr lang="th-TH" sz="1800" b="1" dirty="0"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2" name="กลุ่ม 1"/>
          <p:cNvGrpSpPr/>
          <p:nvPr/>
        </p:nvGrpSpPr>
        <p:grpSpPr>
          <a:xfrm>
            <a:off x="323528" y="2060848"/>
            <a:ext cx="4477443" cy="3095687"/>
            <a:chOff x="467544" y="2421545"/>
            <a:chExt cx="4477443" cy="3095687"/>
          </a:xfrm>
        </p:grpSpPr>
        <p:sp>
          <p:nvSpPr>
            <p:cNvPr id="24" name="สี่เหลี่ยมผืนผ้ามุมมน 23"/>
            <p:cNvSpPr/>
            <p:nvPr/>
          </p:nvSpPr>
          <p:spPr>
            <a:xfrm>
              <a:off x="1187624" y="2421545"/>
              <a:ext cx="2808312" cy="575407"/>
            </a:xfrm>
            <a:prstGeom prst="roundRect">
              <a:avLst/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ภาษีที่ดินและสิ่งปลูกสร้าง</a:t>
              </a:r>
              <a:endParaRPr lang="th-T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itchFamily="34" charset="-34"/>
                <a:cs typeface="IrisUPC" pitchFamily="34" charset="-34"/>
              </a:endParaRPr>
            </a:p>
          </p:txBody>
        </p:sp>
        <p:sp>
          <p:nvSpPr>
            <p:cNvPr id="31" name="สี่เหลี่ยมผืนผ้ามุมมน 30"/>
            <p:cNvSpPr/>
            <p:nvPr/>
          </p:nvSpPr>
          <p:spPr>
            <a:xfrm>
              <a:off x="469851" y="3080056"/>
              <a:ext cx="4475136" cy="420952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แจ้งรายการที่ดินและสิ่งปลูกสร้าง     พฤศจิกายน – ธันวาคม 2565</a:t>
              </a:r>
              <a:endParaRPr lang="th-TH" sz="18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32" name="สี่เหลี่ยมผืนผ้ามุมมน 31"/>
            <p:cNvSpPr/>
            <p:nvPr/>
          </p:nvSpPr>
          <p:spPr>
            <a:xfrm>
              <a:off x="469851" y="3584112"/>
              <a:ext cx="4475136" cy="420952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ประกาศราคาประเมินทุนทรัพย์        ก่อนวันที่ 1 กุมภาพันธ์ 2566</a:t>
              </a:r>
              <a:endParaRPr lang="th-TH" sz="18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33" name="สี่เหลี่ยมผืนผ้ามุมมน 32"/>
            <p:cNvSpPr/>
            <p:nvPr/>
          </p:nvSpPr>
          <p:spPr>
            <a:xfrm>
              <a:off x="469851" y="4088168"/>
              <a:ext cx="4475136" cy="420952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แจ้งประเมินภาษีให้แก่ผู้เสียภาษี       ภายในเดือน กุมภาพันธ์ 2566</a:t>
              </a:r>
              <a:endParaRPr lang="th-TH" sz="18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34" name="สี่เหลี่ยมผืนผ้ามุมมน 33"/>
            <p:cNvSpPr/>
            <p:nvPr/>
          </p:nvSpPr>
          <p:spPr>
            <a:xfrm>
              <a:off x="467544" y="4592224"/>
              <a:ext cx="4475136" cy="420952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ชำระภาษีตามแบบแจ้งการประเมิน    ภายในเดือน เมษายน 2566</a:t>
              </a:r>
              <a:endParaRPr lang="th-TH" sz="18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35" name="สี่เหลี่ยมผืนผ้ามุมมน 34"/>
            <p:cNvSpPr/>
            <p:nvPr/>
          </p:nvSpPr>
          <p:spPr>
            <a:xfrm>
              <a:off x="467544" y="5096280"/>
              <a:ext cx="4475136" cy="420952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ผ่อนชำระภาษี                            เมษายน - มิถุนายน 2566</a:t>
              </a:r>
              <a:endParaRPr lang="th-TH" sz="1800" b="1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4" name="กลุ่ม 3"/>
          <p:cNvGrpSpPr/>
          <p:nvPr/>
        </p:nvGrpSpPr>
        <p:grpSpPr>
          <a:xfrm>
            <a:off x="325834" y="5229200"/>
            <a:ext cx="4822230" cy="1368152"/>
            <a:chOff x="325834" y="5517232"/>
            <a:chExt cx="4822230" cy="1368152"/>
          </a:xfrm>
        </p:grpSpPr>
        <p:sp>
          <p:nvSpPr>
            <p:cNvPr id="30" name="สี่เหลี่ยมผืนผ้ามุมมน 29"/>
            <p:cNvSpPr/>
            <p:nvPr/>
          </p:nvSpPr>
          <p:spPr>
            <a:xfrm>
              <a:off x="325834" y="5517232"/>
              <a:ext cx="4822230" cy="1152128"/>
            </a:xfrm>
            <a:prstGeom prst="roundRect">
              <a:avLst>
                <a:gd name="adj" fmla="val 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th-TH" sz="16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เบี้ยปรับ</a:t>
              </a:r>
            </a:p>
            <a:p>
              <a:endParaRPr lang="th-TH" sz="16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 2"/>
              </a:endParaRPr>
            </a:p>
            <a:p>
              <a:endParaRPr lang="th-TH" sz="160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  <a:sym typeface="Wingdings 2"/>
              </a:endParaRPr>
            </a:p>
            <a:p>
              <a:r>
                <a:rPr lang="th-TH" sz="16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  <a:sym typeface="Wingdings 2"/>
                </a:rPr>
                <a:t>เงินเพิ่ม</a:t>
              </a:r>
            </a:p>
            <a:p>
              <a:endParaRPr lang="th-TH" sz="160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827584" y="5561945"/>
              <a:ext cx="4314001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marL="285750" indent="-285750">
                <a:buFont typeface="Wingdings 2" pitchFamily="18" charset="2"/>
                <a:buChar char=""/>
              </a:pPr>
              <a:r>
                <a:rPr lang="th-TH" sz="1600" b="1" dirty="0" smtClean="0">
                  <a:latin typeface="TH SarabunPSK" pitchFamily="34" charset="-34"/>
                  <a:cs typeface="TH SarabunPSK" pitchFamily="34" charset="-34"/>
                  <a:sym typeface="Wingdings 2"/>
                </a:rPr>
                <a:t>ร้อย</a:t>
              </a:r>
              <a:r>
                <a:rPr lang="th-TH" sz="1600" b="1" dirty="0">
                  <a:latin typeface="TH SarabunPSK" pitchFamily="34" charset="-34"/>
                  <a:cs typeface="TH SarabunPSK" pitchFamily="34" charset="-34"/>
                  <a:sym typeface="Wingdings 2"/>
                </a:rPr>
                <a:t>ละ 10 ของค่าภาษี ชำระภาษีก่อนออกหนังสือแจ้ง</a:t>
              </a:r>
              <a:r>
                <a:rPr lang="th-TH" sz="1600" b="1" dirty="0" smtClean="0">
                  <a:latin typeface="TH SarabunPSK" pitchFamily="34" charset="-34"/>
                  <a:cs typeface="TH SarabunPSK" pitchFamily="34" charset="-34"/>
                  <a:sym typeface="Wingdings 2"/>
                </a:rPr>
                <a:t>เตือน</a:t>
              </a:r>
            </a:p>
            <a:p>
              <a:pPr marL="285750" indent="-285750">
                <a:buFont typeface="Wingdings 2" pitchFamily="18" charset="2"/>
                <a:buChar char=""/>
              </a:pPr>
              <a:r>
                <a:rPr lang="th-TH" sz="1600" b="1" dirty="0" smtClean="0">
                  <a:latin typeface="TH SarabunPSK" pitchFamily="34" charset="-34"/>
                  <a:cs typeface="TH SarabunPSK" pitchFamily="34" charset="-34"/>
                  <a:sym typeface="Wingdings 2"/>
                </a:rPr>
                <a:t>ร้อยละ 20 ของค่าภาษี ชำระภายในวันที่กำหนดไว้ในหนังสือแจ้งเตือน</a:t>
              </a:r>
            </a:p>
            <a:p>
              <a:pPr marL="285750" indent="-285750">
                <a:buFont typeface="Wingdings 2" pitchFamily="18" charset="2"/>
                <a:buChar char=""/>
              </a:pPr>
              <a:r>
                <a:rPr lang="th-TH" sz="1600" b="1" dirty="0" smtClean="0">
                  <a:latin typeface="TH SarabunPSK" pitchFamily="34" charset="-34"/>
                  <a:cs typeface="TH SarabunPSK" pitchFamily="34" charset="-34"/>
                  <a:sym typeface="Wingdings 2"/>
                </a:rPr>
                <a:t>ร้อยละ 40 ของค่าภาษี ชำระเกินวันที่</a:t>
              </a:r>
              <a:r>
                <a:rPr lang="th-TH" sz="1600" b="1" dirty="0">
                  <a:latin typeface="TH SarabunPSK" pitchFamily="34" charset="-34"/>
                  <a:cs typeface="TH SarabunPSK" pitchFamily="34" charset="-34"/>
                  <a:sym typeface="Wingdings 2"/>
                </a:rPr>
                <a:t>กำหนดไว้ในหนังสือแจ้ง</a:t>
              </a:r>
              <a:r>
                <a:rPr lang="th-TH" sz="1600" b="1" dirty="0" smtClean="0">
                  <a:latin typeface="TH SarabunPSK" pitchFamily="34" charset="-34"/>
                  <a:cs typeface="TH SarabunPSK" pitchFamily="34" charset="-34"/>
                  <a:sym typeface="Wingdings 2"/>
                </a:rPr>
                <a:t>เตือน</a:t>
              </a:r>
            </a:p>
            <a:p>
              <a:pPr marL="285750" indent="-285750">
                <a:buFont typeface="Wingdings 2" pitchFamily="18" charset="2"/>
                <a:buChar char=""/>
              </a:pPr>
              <a:r>
                <a:rPr lang="th-TH" sz="1600" b="1" dirty="0" smtClean="0">
                  <a:latin typeface="TH SarabunPSK" pitchFamily="34" charset="-34"/>
                  <a:cs typeface="TH SarabunPSK" pitchFamily="34" charset="-34"/>
                  <a:sym typeface="Wingdings 2"/>
                </a:rPr>
                <a:t>ร้อยละ 1 ของค่าภาษี ต่อเดือนที่ค้างชำระ</a:t>
              </a:r>
              <a:endParaRPr lang="th-TH" sz="1600" b="1" dirty="0">
                <a:latin typeface="TH SarabunPSK" pitchFamily="34" charset="-34"/>
                <a:cs typeface="TH SarabunPSK" pitchFamily="34" charset="-34"/>
                <a:sym typeface="Wingdings 2"/>
              </a:endParaRPr>
            </a:p>
            <a:p>
              <a:endParaRPr lang="th-TH" sz="1600" dirty="0"/>
            </a:p>
          </p:txBody>
        </p:sp>
      </p:grpSp>
      <p:grpSp>
        <p:nvGrpSpPr>
          <p:cNvPr id="6" name="กลุ่ม 5"/>
          <p:cNvGrpSpPr/>
          <p:nvPr/>
        </p:nvGrpSpPr>
        <p:grpSpPr>
          <a:xfrm>
            <a:off x="5793881" y="2112922"/>
            <a:ext cx="3026591" cy="3332302"/>
            <a:chOff x="5721873" y="2040914"/>
            <a:chExt cx="3026591" cy="3332302"/>
          </a:xfrm>
        </p:grpSpPr>
        <p:sp>
          <p:nvSpPr>
            <p:cNvPr id="43" name="สี่เหลี่ยมผืนผ้ามุมมน 42"/>
            <p:cNvSpPr/>
            <p:nvPr/>
          </p:nvSpPr>
          <p:spPr>
            <a:xfrm>
              <a:off x="5721873" y="2251964"/>
              <a:ext cx="3026591" cy="3121252"/>
            </a:xfrm>
            <a:prstGeom prst="roundRect">
              <a:avLst>
                <a:gd name="adj" fmla="val 717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lang="th-TH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endParaRPr>
            </a:p>
            <a:p>
              <a:r>
                <a:rPr lang="th-TH" sz="18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ยื่นแบบ</a:t>
              </a:r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    มกราคม – มีนาคม ของทุกปี</a:t>
              </a:r>
            </a:p>
            <a:p>
              <a:endParaRPr lang="th-TH" sz="800" b="1" dirty="0" smtClean="0">
                <a:latin typeface="TH SarabunPSK" pitchFamily="34" charset="-34"/>
                <a:cs typeface="TH SarabunPSK" pitchFamily="34" charset="-34"/>
              </a:endParaRPr>
            </a:p>
            <a:p>
              <a:r>
                <a:rPr lang="th-TH" sz="18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ชำระภาษี  </a:t>
              </a:r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ภายใน 15 วัน นับแต่วันที่        </a:t>
              </a:r>
            </a:p>
            <a:p>
              <a:r>
                <a:rPr lang="th-TH" sz="1800" b="1" dirty="0">
                  <a:latin typeface="TH SarabunPSK" pitchFamily="34" charset="-34"/>
                  <a:cs typeface="TH SarabunPSK" pitchFamily="34" charset="-34"/>
                </a:rPr>
                <a:t> </a:t>
              </a:r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             ได้รับการแจ้งประเมิน</a:t>
              </a:r>
            </a:p>
            <a:p>
              <a:endParaRPr lang="th-TH" sz="800" b="1" dirty="0" smtClean="0">
                <a:latin typeface="TH SarabunPSK" pitchFamily="34" charset="-34"/>
                <a:cs typeface="TH SarabunPSK" pitchFamily="34" charset="-34"/>
              </a:endParaRPr>
            </a:p>
            <a:p>
              <a:r>
                <a:rPr lang="th-TH" sz="18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ค่าปรับ</a:t>
              </a:r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     ไม่มายื่นแบบภายในกำหนด</a:t>
              </a:r>
            </a:p>
            <a:p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              ปรับ 5,000 – 50,000 บาท</a:t>
              </a:r>
            </a:p>
            <a:p>
              <a:endParaRPr lang="th-TH" sz="800" b="1" dirty="0" smtClean="0">
                <a:latin typeface="TH SarabunPSK" pitchFamily="34" charset="-34"/>
                <a:cs typeface="TH SarabunPSK" pitchFamily="34" charset="-34"/>
              </a:endParaRPr>
            </a:p>
            <a:p>
              <a:r>
                <a:rPr lang="th-TH" sz="1800" b="1" dirty="0" smtClean="0">
                  <a:solidFill>
                    <a:srgbClr val="FF0000"/>
                  </a:solidFill>
                  <a:latin typeface="TH SarabunPSK" pitchFamily="34" charset="-34"/>
                  <a:cs typeface="TH SarabunPSK" pitchFamily="34" charset="-34"/>
                </a:rPr>
                <a:t>เงินเพิ่ม     </a:t>
              </a:r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ไม่ชำระภายใน 15 วัน นับตั้งแต่  </a:t>
              </a:r>
            </a:p>
            <a:p>
              <a:r>
                <a:rPr lang="th-TH" sz="1800" b="1" dirty="0">
                  <a:latin typeface="TH SarabunPSK" pitchFamily="34" charset="-34"/>
                  <a:cs typeface="TH SarabunPSK" pitchFamily="34" charset="-34"/>
                </a:rPr>
                <a:t> </a:t>
              </a:r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             วันแจ้งประเมิน คิดเงินเพิ่ม 2</a:t>
              </a:r>
              <a:r>
                <a:rPr lang="en-US" sz="1800" b="1" dirty="0" smtClean="0">
                  <a:latin typeface="TH SarabunPSK" pitchFamily="34" charset="-34"/>
                  <a:cs typeface="TH SarabunPSK" pitchFamily="34" charset="-34"/>
                </a:rPr>
                <a:t>%</a:t>
              </a:r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  </a:t>
              </a:r>
            </a:p>
            <a:p>
              <a:r>
                <a:rPr lang="th-TH" sz="1800" b="1" dirty="0">
                  <a:latin typeface="TH SarabunPSK" pitchFamily="34" charset="-34"/>
                  <a:cs typeface="TH SarabunPSK" pitchFamily="34" charset="-34"/>
                </a:rPr>
                <a:t> </a:t>
              </a:r>
              <a:r>
                <a:rPr lang="th-TH" sz="1800" b="1" dirty="0" smtClean="0">
                  <a:latin typeface="TH SarabunPSK" pitchFamily="34" charset="-34"/>
                  <a:cs typeface="TH SarabunPSK" pitchFamily="34" charset="-34"/>
                </a:rPr>
                <a:t>             ของค่าภาษี ต่อเดือน</a:t>
              </a:r>
              <a:endParaRPr lang="th-TH" sz="1800" b="1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36" name="สี่เหลี่ยมผืนผ้ามุมมน 35"/>
            <p:cNvSpPr/>
            <p:nvPr/>
          </p:nvSpPr>
          <p:spPr>
            <a:xfrm>
              <a:off x="6516216" y="2040914"/>
              <a:ext cx="1441287" cy="451982"/>
            </a:xfrm>
            <a:prstGeom prst="roundRect">
              <a:avLst>
                <a:gd name="adj" fmla="val 7170"/>
              </a:avLst>
            </a:prstGeom>
            <a:solidFill>
              <a:srgbClr val="FFE7FF"/>
            </a:solidFill>
            <a:ln>
              <a:solidFill>
                <a:srgbClr val="FFCCFF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risUPC" pitchFamily="34" charset="-34"/>
                  <a:cs typeface="IrisUPC" pitchFamily="34" charset="-34"/>
                </a:rPr>
                <a:t>ภาษีป้าย</a:t>
              </a:r>
              <a:endParaRPr lang="th-T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risUPC" pitchFamily="34" charset="-34"/>
                <a:cs typeface="IrisUPC" pitchFamily="34" charset="-34"/>
              </a:endParaRPr>
            </a:p>
          </p:txBody>
        </p:sp>
      </p:grpSp>
      <p:pic>
        <p:nvPicPr>
          <p:cNvPr id="5" name="รูปภาพ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51"/>
            <a:ext cx="1187624" cy="1187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269035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240</Words>
  <Application>Microsoft Office PowerPoint</Application>
  <PresentationFormat>นำเสนอทางหน้าจอ (4:3)</PresentationFormat>
  <Paragraphs>38</Paragraphs>
  <Slides>1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10" baseType="lpstr">
      <vt:lpstr>Angsana New</vt:lpstr>
      <vt:lpstr>Arial</vt:lpstr>
      <vt:lpstr>Calibri</vt:lpstr>
      <vt:lpstr>Cordia New</vt:lpstr>
      <vt:lpstr>IrisUPC</vt:lpstr>
      <vt:lpstr>TH Fah kwang</vt:lpstr>
      <vt:lpstr>TH SarabunPSK</vt:lpstr>
      <vt:lpstr>Wingdings 2</vt:lpstr>
      <vt:lpstr>ชุดรูปแบบของ Office</vt:lpstr>
      <vt:lpstr>งานนำเสนอ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NCC</dc:creator>
  <cp:lastModifiedBy>User</cp:lastModifiedBy>
  <cp:revision>146</cp:revision>
  <cp:lastPrinted>2022-11-02T07:03:54Z</cp:lastPrinted>
  <dcterms:created xsi:type="dcterms:W3CDTF">2022-10-27T08:48:59Z</dcterms:created>
  <dcterms:modified xsi:type="dcterms:W3CDTF">2022-11-02T07:03:58Z</dcterms:modified>
</cp:coreProperties>
</file>